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431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</p:sldIdLst>
  <p:sldSz cx="14630400" cy="8229600"/>
  <p:notesSz cx="8229600" cy="14630400"/>
  <p:embeddedFontLst>
    <p:embeddedFont>
      <p:font typeface="DM Sans" pitchFamily="2" charset="0"/>
      <p:regular r:id="rId12"/>
      <p:bold r:id="rId13"/>
    </p:embeddedFont>
    <p:embeddedFont>
      <p:font typeface="DM Sans Bold" pitchFamily="2" charset="0"/>
      <p:bold r:id="rId14"/>
    </p:embeddedFont>
    <p:embeddedFont>
      <p:font typeface="Libre Baskerville" panose="02000000000000000000" pitchFamily="2" charset="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4" d="100"/>
          <a:sy n="74" d="100"/>
        </p:scale>
        <p:origin x="446" y="-3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107373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3" name="Google Shape;93;p1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:notes"/>
          <p:cNvSpPr txBox="1">
            <a:spLocks noGrp="1"/>
          </p:cNvSpPr>
          <p:nvPr>
            <p:ph type="ftr" idx="11"/>
          </p:nvPr>
        </p:nvSpPr>
        <p:spPr>
          <a:xfrm>
            <a:off x="0" y="6513910"/>
            <a:ext cx="52832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Subject Name &amp; Topic Name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7145993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 useBgFill="1">
        <p:nvSpPr>
          <p:cNvPr id="11" name="Rounded Rectangle 10"/>
          <p:cNvSpPr/>
          <p:nvPr/>
        </p:nvSpPr>
        <p:spPr>
          <a:xfrm>
            <a:off x="146304" y="121920"/>
            <a:ext cx="14337792" cy="7997952"/>
          </a:xfrm>
          <a:prstGeom prst="roundRect">
            <a:avLst>
              <a:gd name="adj" fmla="val 1735"/>
            </a:avLst>
          </a:prstGeom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98412-A3C3-4B04-B26B-190286CB2D29}" type="datetime1">
              <a:rPr lang="en-US" smtClean="0"/>
              <a:t>10/23/2024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2993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3"/>
          <p:cNvSpPr txBox="1"/>
          <p:nvPr/>
        </p:nvSpPr>
        <p:spPr>
          <a:xfrm>
            <a:off x="457200" y="2651760"/>
            <a:ext cx="13807440" cy="1200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010" tIns="50490" rIns="101010" bIns="50490" anchor="t" anchorCtr="0">
            <a:noAutofit/>
          </a:bodyPr>
          <a:lstStyle/>
          <a:p>
            <a:pPr marL="353609" indent="-353609" algn="ctr">
              <a:lnSpc>
                <a:spcPct val="80000"/>
              </a:lnSpc>
            </a:pPr>
            <a:r>
              <a:rPr lang="en-US" sz="3990" b="1" dirty="0">
                <a:solidFill>
                  <a:srgbClr val="0070C0"/>
                </a:solidFill>
                <a:latin typeface="Times New Roman" pitchFamily="18" charset="0"/>
                <a:ea typeface="Book Antiqua"/>
                <a:cs typeface="Times New Roman" pitchFamily="18" charset="0"/>
                <a:sym typeface="Book Antiqua"/>
              </a:rPr>
              <a:t>            </a:t>
            </a:r>
            <a:r>
              <a:rPr lang="en-US" sz="3360" b="1" dirty="0">
                <a:latin typeface="Times New Roman" pitchFamily="18" charset="0"/>
                <a:ea typeface="Book Antiqua"/>
                <a:cs typeface="Times New Roman" pitchFamily="18" charset="0"/>
                <a:sym typeface="Book Antiqua"/>
              </a:rPr>
              <a:t>Department of </a:t>
            </a:r>
            <a:endParaRPr sz="3360" b="1" dirty="0">
              <a:latin typeface="Times New Roman" pitchFamily="18" charset="0"/>
              <a:cs typeface="Times New Roman" pitchFamily="18" charset="0"/>
            </a:endParaRPr>
          </a:p>
          <a:p>
            <a:pPr marL="353609" indent="-353609" algn="ctr">
              <a:lnSpc>
                <a:spcPct val="80000"/>
              </a:lnSpc>
              <a:spcBef>
                <a:spcPts val="829"/>
              </a:spcBef>
            </a:pPr>
            <a:r>
              <a:rPr lang="en-US" sz="3360" b="1" dirty="0">
                <a:latin typeface="Times New Roman" pitchFamily="18" charset="0"/>
                <a:ea typeface="Book Antiqua"/>
                <a:cs typeface="Times New Roman" pitchFamily="18" charset="0"/>
                <a:sym typeface="Book Antiqua"/>
              </a:rPr>
              <a:t>             Computer Science &amp; Engineering</a:t>
            </a:r>
            <a:endParaRPr sz="3360" b="1" dirty="0">
              <a:latin typeface="Times New Roman" pitchFamily="18" charset="0"/>
              <a:cs typeface="Times New Roman" pitchFamily="18" charset="0"/>
            </a:endParaRPr>
          </a:p>
          <a:p>
            <a:pPr marL="353609" indent="-353609" algn="ctr">
              <a:lnSpc>
                <a:spcPct val="80000"/>
              </a:lnSpc>
              <a:spcBef>
                <a:spcPts val="829"/>
              </a:spcBef>
            </a:pPr>
            <a:endParaRPr sz="5970" dirty="0">
              <a:solidFill>
                <a:srgbClr val="FF0000"/>
              </a:solidFill>
              <a:latin typeface="Times New Roman" pitchFamily="18" charset="0"/>
              <a:ea typeface="Libre Franklin"/>
              <a:cs typeface="Times New Roman" pitchFamily="18" charset="0"/>
              <a:sym typeface="Libre Franklin"/>
            </a:endParaRPr>
          </a:p>
          <a:p>
            <a:pPr marL="353609" indent="-353609" algn="ctr">
              <a:lnSpc>
                <a:spcPct val="80000"/>
              </a:lnSpc>
              <a:spcBef>
                <a:spcPts val="829"/>
              </a:spcBef>
            </a:pPr>
            <a:endParaRPr sz="1650" dirty="0">
              <a:solidFill>
                <a:srgbClr val="FF0000"/>
              </a:solidFill>
              <a:latin typeface="Times New Roman" pitchFamily="18" charset="0"/>
              <a:ea typeface="Libre Franklin"/>
              <a:cs typeface="Times New Roman" pitchFamily="18" charset="0"/>
              <a:sym typeface="Libre Franklin"/>
            </a:endParaRPr>
          </a:p>
        </p:txBody>
      </p:sp>
      <p:sp>
        <p:nvSpPr>
          <p:cNvPr id="97" name="Google Shape;97;p13"/>
          <p:cNvSpPr txBox="1"/>
          <p:nvPr/>
        </p:nvSpPr>
        <p:spPr>
          <a:xfrm>
            <a:off x="2194560" y="457200"/>
            <a:ext cx="12070080" cy="14630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680" tIns="54840" rIns="109680" bIns="54840" anchor="ctr" anchorCtr="0">
            <a:noAutofit/>
          </a:bodyPr>
          <a:lstStyle/>
          <a:p>
            <a:pPr marL="353609" indent="-353609" algn="ctr"/>
            <a:endParaRPr lang="en-US" sz="3360" b="1" dirty="0">
              <a:latin typeface="Times New Roman" pitchFamily="18" charset="0"/>
              <a:ea typeface="Times New Roman"/>
              <a:cs typeface="Times New Roman" pitchFamily="18" charset="0"/>
              <a:sym typeface="Times New Roman"/>
            </a:endParaRPr>
          </a:p>
          <a:p>
            <a:pPr marL="353609" indent="-353609" algn="ctr"/>
            <a:r>
              <a:rPr lang="en-US" sz="3360" b="1" dirty="0">
                <a:latin typeface="Times New Roman" pitchFamily="18" charset="0"/>
                <a:ea typeface="Times New Roman"/>
                <a:cs typeface="Times New Roman" pitchFamily="18" charset="0"/>
                <a:sym typeface="Times New Roman"/>
              </a:rPr>
              <a:t>Arya College of Engineering , Jaipur</a:t>
            </a:r>
          </a:p>
          <a:p>
            <a:pPr marL="353609" indent="-353609" algn="ctr"/>
            <a:endParaRPr sz="2880" b="1" dirty="0">
              <a:solidFill>
                <a:srgbClr val="0070C0"/>
              </a:solidFill>
              <a:latin typeface="Times New Roman" pitchFamily="18" charset="0"/>
              <a:ea typeface="Times New Roman"/>
              <a:cs typeface="Times New Roman" pitchFamily="18" charset="0"/>
              <a:sym typeface="Times New Roman"/>
            </a:endParaRPr>
          </a:p>
        </p:txBody>
      </p:sp>
      <p:sp>
        <p:nvSpPr>
          <p:cNvPr id="99" name="Google Shape;99;p13"/>
          <p:cNvSpPr txBox="1"/>
          <p:nvPr/>
        </p:nvSpPr>
        <p:spPr>
          <a:xfrm>
            <a:off x="243840" y="3200400"/>
            <a:ext cx="1414272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010" tIns="50490" rIns="101010" bIns="50490" anchor="t" anchorCtr="0">
            <a:noAutofit/>
          </a:bodyPr>
          <a:lstStyle/>
          <a:p>
            <a:pPr marL="353609" indent="-353609" algn="ctr"/>
            <a:endParaRPr lang="en-US" sz="2880" b="1" dirty="0">
              <a:solidFill>
                <a:srgbClr val="C00000"/>
              </a:solidFill>
              <a:latin typeface="Times New Roman" pitchFamily="18" charset="0"/>
              <a:ea typeface="Book Antiqua"/>
              <a:cs typeface="Times New Roman" pitchFamily="18" charset="0"/>
              <a:sym typeface="Book Antiqua"/>
            </a:endParaRPr>
          </a:p>
          <a:p>
            <a:pPr marL="353609" indent="-353609" algn="ctr"/>
            <a:endParaRPr lang="en-US" sz="3360" b="1" dirty="0">
              <a:solidFill>
                <a:srgbClr val="C00000"/>
              </a:solidFill>
              <a:latin typeface="Times New Roman" pitchFamily="18" charset="0"/>
              <a:ea typeface="Book Antiqua"/>
              <a:cs typeface="Times New Roman" pitchFamily="18" charset="0"/>
              <a:sym typeface="Book Antiqua"/>
            </a:endParaRPr>
          </a:p>
          <a:p>
            <a:pPr marL="353609" indent="-353609" algn="ctr"/>
            <a:endParaRPr sz="3360" b="1" dirty="0">
              <a:solidFill>
                <a:srgbClr val="C00000"/>
              </a:solidFill>
              <a:latin typeface="Times New Roman" pitchFamily="18" charset="0"/>
              <a:ea typeface="Book Antiqua"/>
              <a:cs typeface="Times New Roman" pitchFamily="18" charset="0"/>
              <a:sym typeface="Book Antiqua"/>
            </a:endParaRPr>
          </a:p>
          <a:p>
            <a:pPr marL="353609" indent="-353609" algn="ctr">
              <a:spcBef>
                <a:spcPts val="829"/>
              </a:spcBef>
            </a:pPr>
            <a:endParaRPr sz="3360" dirty="0">
              <a:solidFill>
                <a:srgbClr val="00B050"/>
              </a:solidFill>
              <a:latin typeface="Times New Roman" pitchFamily="18" charset="0"/>
              <a:ea typeface="Libre Franklin"/>
              <a:cs typeface="Times New Roman" pitchFamily="18" charset="0"/>
              <a:sym typeface="Libre Franklin"/>
            </a:endParaRPr>
          </a:p>
        </p:txBody>
      </p:sp>
      <p:sp>
        <p:nvSpPr>
          <p:cNvPr id="100" name="Google Shape;100;p13"/>
          <p:cNvSpPr txBox="1"/>
          <p:nvPr/>
        </p:nvSpPr>
        <p:spPr>
          <a:xfrm>
            <a:off x="1443991" y="5943600"/>
            <a:ext cx="12820650" cy="2620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010" tIns="50490" rIns="101010" bIns="50490" anchor="t" anchorCtr="0">
            <a:noAutofit/>
          </a:bodyPr>
          <a:lstStyle/>
          <a:p>
            <a:pPr marL="353609" indent="-353609"/>
            <a:r>
              <a:rPr lang="en-US" sz="3360" b="1" dirty="0">
                <a:latin typeface="Times New Roman" pitchFamily="18" charset="0"/>
                <a:ea typeface="Book Antiqua"/>
                <a:cs typeface="Times New Roman" pitchFamily="18" charset="0"/>
                <a:sym typeface="Book Antiqua"/>
              </a:rPr>
              <a:t>Submitted By :						Submitted To:</a:t>
            </a:r>
          </a:p>
          <a:p>
            <a:pPr marL="353609" indent="-353609"/>
            <a:r>
              <a:rPr lang="en-US" sz="3360" b="1" dirty="0">
                <a:latin typeface="Times New Roman" pitchFamily="18" charset="0"/>
                <a:ea typeface="Book Antiqua"/>
                <a:cs typeface="Times New Roman" pitchFamily="18" charset="0"/>
                <a:sym typeface="Book Antiqua"/>
              </a:rPr>
              <a:t>Ajay Singh                                                          Head of Department</a:t>
            </a:r>
          </a:p>
          <a:p>
            <a:pPr marL="353609" indent="-353609"/>
            <a:r>
              <a:rPr lang="en-US" sz="3360" b="1">
                <a:latin typeface="Times New Roman" pitchFamily="18" charset="0"/>
                <a:ea typeface="Book Antiqua"/>
                <a:cs typeface="Times New Roman" pitchFamily="18" charset="0"/>
                <a:sym typeface="Book Antiqua"/>
              </a:rPr>
              <a:t>21EAYCS006                                                      Mr</a:t>
            </a:r>
            <a:r>
              <a:rPr lang="en-US" sz="3360" b="1" dirty="0">
                <a:latin typeface="Times New Roman" pitchFamily="18" charset="0"/>
                <a:ea typeface="Book Antiqua"/>
                <a:cs typeface="Times New Roman" pitchFamily="18" charset="0"/>
                <a:sym typeface="Book Antiqua"/>
              </a:rPr>
              <a:t>. Pawan Sen</a:t>
            </a:r>
          </a:p>
          <a:p>
            <a:pPr marL="353609" indent="-353609"/>
            <a:endParaRPr sz="3360" dirty="0">
              <a:latin typeface="Times New Roman" pitchFamily="18" charset="0"/>
              <a:cs typeface="Times New Roman" pitchFamily="18" charset="0"/>
            </a:endParaRPr>
          </a:p>
          <a:p>
            <a:pPr marL="353609" indent="-353609" algn="ctr">
              <a:spcBef>
                <a:spcPts val="829"/>
              </a:spcBef>
            </a:pPr>
            <a:r>
              <a:rPr lang="en-US" sz="3360" b="1" dirty="0">
                <a:solidFill>
                  <a:srgbClr val="00B050"/>
                </a:solidFill>
                <a:latin typeface="Times New Roman" pitchFamily="18" charset="0"/>
                <a:ea typeface="Book Antiqua"/>
                <a:cs typeface="Times New Roman" pitchFamily="18" charset="0"/>
                <a:sym typeface="Book Antiqua"/>
              </a:rPr>
              <a:t>                                </a:t>
            </a:r>
            <a:endParaRPr sz="3360" dirty="0">
              <a:solidFill>
                <a:srgbClr val="00B050"/>
              </a:solidFill>
              <a:latin typeface="Times New Roman" pitchFamily="18" charset="0"/>
              <a:ea typeface="Libre Franklin"/>
              <a:cs typeface="Times New Roman" pitchFamily="18" charset="0"/>
              <a:sym typeface="Libre Franklin"/>
            </a:endParaRPr>
          </a:p>
          <a:p>
            <a:pPr marL="353609" indent="-353609" algn="ctr">
              <a:spcBef>
                <a:spcPts val="829"/>
              </a:spcBef>
            </a:pPr>
            <a:r>
              <a:rPr lang="en-IN" sz="3360" dirty="0">
                <a:solidFill>
                  <a:srgbClr val="00B050"/>
                </a:solidFill>
                <a:latin typeface="Times New Roman" pitchFamily="18" charset="0"/>
                <a:ea typeface="Libre Franklin"/>
                <a:cs typeface="Times New Roman" pitchFamily="18" charset="0"/>
                <a:sym typeface="Libre Franklin"/>
              </a:rPr>
              <a:t>A</a:t>
            </a:r>
            <a:endParaRPr sz="3360" dirty="0">
              <a:solidFill>
                <a:srgbClr val="00B050"/>
              </a:solidFill>
              <a:latin typeface="Times New Roman" pitchFamily="18" charset="0"/>
              <a:ea typeface="Libre Franklin"/>
              <a:cs typeface="Times New Roman" pitchFamily="18" charset="0"/>
              <a:sym typeface="Libre Franklin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955281" y="0"/>
            <a:ext cx="3108959" cy="3877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920" dirty="0">
                <a:solidFill>
                  <a:schemeClr val="dk1"/>
                </a:solidFill>
                <a:latin typeface="Times New Roman" pitchFamily="18" charset="0"/>
                <a:ea typeface="Libre Franklin"/>
                <a:cs typeface="Times New Roman" pitchFamily="18" charset="0"/>
                <a:sym typeface="Libre Franklin"/>
              </a:rPr>
              <a:t> </a:t>
            </a:r>
          </a:p>
        </p:txBody>
      </p:sp>
      <p:pic>
        <p:nvPicPr>
          <p:cNvPr id="11" name="Picture 4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4320" y="685776"/>
            <a:ext cx="2377440" cy="2057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-640080" y="8869680"/>
            <a:ext cx="731520" cy="914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223411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606987"/>
            <a:ext cx="7556421" cy="29346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700"/>
              </a:lnSpc>
              <a:buNone/>
            </a:pPr>
            <a:r>
              <a:rPr lang="en-US" sz="61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Real-Time Face Recognition System</a:t>
            </a:r>
            <a:endParaRPr lang="en-US" sz="6150" dirty="0"/>
          </a:p>
        </p:txBody>
      </p:sp>
      <p:sp>
        <p:nvSpPr>
          <p:cNvPr id="4" name="Text 1"/>
          <p:cNvSpPr/>
          <p:nvPr/>
        </p:nvSpPr>
        <p:spPr>
          <a:xfrm>
            <a:off x="6280190" y="4881801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Enhancing security and access control through advanced facial recognition technology, this system leverages powerful computer vision techniques to identify individuals in real-time.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6242566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7810" y="6250186"/>
            <a:ext cx="347663" cy="34766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756440" y="6225659"/>
            <a:ext cx="1855232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454240"/>
                </a:solidFill>
                <a:latin typeface="DM Sans Bold" pitchFamily="34" charset="0"/>
                <a:ea typeface="DM Sans Bold" pitchFamily="34" charset="-122"/>
                <a:cs typeface="DM Sans Bold" pitchFamily="34" charset="-120"/>
              </a:rPr>
              <a:t>by Ajay Singh</a:t>
            </a:r>
            <a:endParaRPr lang="en-US" sz="22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4384" y="792837"/>
            <a:ext cx="7575233" cy="21009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Introduction: Enhancing Security and Access Control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784384" y="3481983"/>
            <a:ext cx="504230" cy="504230"/>
          </a:xfrm>
          <a:prstGeom prst="roundRect">
            <a:avLst>
              <a:gd name="adj" fmla="val 18669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61430" y="3565922"/>
            <a:ext cx="150019" cy="3362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</a:t>
            </a:r>
            <a:endParaRPr lang="en-US" sz="2600" dirty="0"/>
          </a:p>
        </p:txBody>
      </p:sp>
      <p:sp>
        <p:nvSpPr>
          <p:cNvPr id="6" name="Text 3"/>
          <p:cNvSpPr/>
          <p:nvPr/>
        </p:nvSpPr>
        <p:spPr>
          <a:xfrm>
            <a:off x="1512689" y="3481983"/>
            <a:ext cx="2801541" cy="3501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Secure Access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12689" y="3966567"/>
            <a:ext cx="2947273" cy="17924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Biometric identification via facial recognition provides a robust access control solution, preventing unauthorized entry.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4684038" y="3481983"/>
            <a:ext cx="504230" cy="504230"/>
          </a:xfrm>
          <a:prstGeom prst="roundRect">
            <a:avLst>
              <a:gd name="adj" fmla="val 18669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4832628" y="3565922"/>
            <a:ext cx="207050" cy="3362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2</a:t>
            </a:r>
            <a:endParaRPr lang="en-US" sz="2600" dirty="0"/>
          </a:p>
        </p:txBody>
      </p:sp>
      <p:sp>
        <p:nvSpPr>
          <p:cNvPr id="10" name="Text 7"/>
          <p:cNvSpPr/>
          <p:nvPr/>
        </p:nvSpPr>
        <p:spPr>
          <a:xfrm>
            <a:off x="5412343" y="3481983"/>
            <a:ext cx="2923342" cy="3501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Increased Efficiency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412343" y="3966567"/>
            <a:ext cx="2947273" cy="17924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Automated facial analysis streamlines security checkpoints, improving throughput and user experience.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84384" y="6235184"/>
            <a:ext cx="504230" cy="504230"/>
          </a:xfrm>
          <a:prstGeom prst="roundRect">
            <a:avLst>
              <a:gd name="adj" fmla="val 18669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932974" y="6319123"/>
            <a:ext cx="207050" cy="3362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</a:t>
            </a:r>
            <a:endParaRPr lang="en-US" sz="2600" dirty="0"/>
          </a:p>
        </p:txBody>
      </p:sp>
      <p:sp>
        <p:nvSpPr>
          <p:cNvPr id="14" name="Text 11"/>
          <p:cNvSpPr/>
          <p:nvPr/>
        </p:nvSpPr>
        <p:spPr>
          <a:xfrm>
            <a:off x="1512689" y="6235184"/>
            <a:ext cx="3179802" cy="3501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Proactive Surveillance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512689" y="6719768"/>
            <a:ext cx="6846927" cy="7169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Real-time face detection and recognition enables proactive monitoring for potential threats or suspicious activity.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42935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80204" y="2963704"/>
            <a:ext cx="8631317" cy="6073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750"/>
              </a:lnSpc>
              <a:buNone/>
            </a:pPr>
            <a:r>
              <a:rPr lang="en-US" sz="38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Face Detection with Haar Cascades</a:t>
            </a:r>
            <a:endParaRPr lang="en-US" sz="3800" dirty="0"/>
          </a:p>
        </p:txBody>
      </p:sp>
      <p:sp>
        <p:nvSpPr>
          <p:cNvPr id="4" name="Shape 1"/>
          <p:cNvSpPr/>
          <p:nvPr/>
        </p:nvSpPr>
        <p:spPr>
          <a:xfrm>
            <a:off x="680204" y="5778937"/>
            <a:ext cx="13269992" cy="22860"/>
          </a:xfrm>
          <a:prstGeom prst="roundRect">
            <a:avLst>
              <a:gd name="adj" fmla="val 357074"/>
            </a:avLst>
          </a:prstGeom>
          <a:solidFill>
            <a:srgbClr val="DDD3BA"/>
          </a:solidFill>
          <a:ln/>
        </p:spPr>
      </p:sp>
      <p:sp>
        <p:nvSpPr>
          <p:cNvPr id="5" name="Shape 2"/>
          <p:cNvSpPr/>
          <p:nvPr/>
        </p:nvSpPr>
        <p:spPr>
          <a:xfrm>
            <a:off x="3937635" y="5098733"/>
            <a:ext cx="22860" cy="680204"/>
          </a:xfrm>
          <a:prstGeom prst="roundRect">
            <a:avLst>
              <a:gd name="adj" fmla="val 357074"/>
            </a:avLst>
          </a:prstGeom>
          <a:solidFill>
            <a:srgbClr val="DDD3BA"/>
          </a:solidFill>
          <a:ln/>
        </p:spPr>
      </p:sp>
      <p:sp>
        <p:nvSpPr>
          <p:cNvPr id="6" name="Shape 3"/>
          <p:cNvSpPr/>
          <p:nvPr/>
        </p:nvSpPr>
        <p:spPr>
          <a:xfrm>
            <a:off x="3730466" y="5560338"/>
            <a:ext cx="437198" cy="437198"/>
          </a:xfrm>
          <a:prstGeom prst="roundRect">
            <a:avLst>
              <a:gd name="adj" fmla="val 18671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3884057" y="5633085"/>
            <a:ext cx="130016" cy="2915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</a:t>
            </a:r>
            <a:endParaRPr lang="en-US" sz="2250" dirty="0"/>
          </a:p>
        </p:txBody>
      </p:sp>
      <p:sp>
        <p:nvSpPr>
          <p:cNvPr id="8" name="Text 5"/>
          <p:cNvSpPr/>
          <p:nvPr/>
        </p:nvSpPr>
        <p:spPr>
          <a:xfrm>
            <a:off x="2497693" y="3862507"/>
            <a:ext cx="2902744" cy="303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19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Haar Cascade Classifier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874514" y="4282678"/>
            <a:ext cx="6149221" cy="621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Leveraging OpenCV's pre-trained Haar Cascade Classifier to detect facial features in real-time video streams.</a:t>
            </a:r>
            <a:endParaRPr lang="en-US" sz="1500" dirty="0"/>
          </a:p>
        </p:txBody>
      </p:sp>
      <p:sp>
        <p:nvSpPr>
          <p:cNvPr id="10" name="Shape 7"/>
          <p:cNvSpPr/>
          <p:nvPr/>
        </p:nvSpPr>
        <p:spPr>
          <a:xfrm>
            <a:off x="7303651" y="5778937"/>
            <a:ext cx="22860" cy="680204"/>
          </a:xfrm>
          <a:prstGeom prst="roundRect">
            <a:avLst>
              <a:gd name="adj" fmla="val 357074"/>
            </a:avLst>
          </a:prstGeom>
          <a:solidFill>
            <a:srgbClr val="DDD3BA"/>
          </a:solidFill>
          <a:ln/>
        </p:spPr>
      </p:sp>
      <p:sp>
        <p:nvSpPr>
          <p:cNvPr id="11" name="Shape 8"/>
          <p:cNvSpPr/>
          <p:nvPr/>
        </p:nvSpPr>
        <p:spPr>
          <a:xfrm>
            <a:off x="7096482" y="5560338"/>
            <a:ext cx="437198" cy="437198"/>
          </a:xfrm>
          <a:prstGeom prst="roundRect">
            <a:avLst>
              <a:gd name="adj" fmla="val 18671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7225308" y="5633085"/>
            <a:ext cx="179546" cy="2915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2</a:t>
            </a:r>
            <a:endParaRPr lang="en-US" sz="2250" dirty="0"/>
          </a:p>
        </p:txBody>
      </p:sp>
      <p:sp>
        <p:nvSpPr>
          <p:cNvPr id="13" name="Text 10"/>
          <p:cNvSpPr/>
          <p:nvPr/>
        </p:nvSpPr>
        <p:spPr>
          <a:xfrm>
            <a:off x="6100405" y="6653451"/>
            <a:ext cx="2429351" cy="303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19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Efficient Detection</a:t>
            </a:r>
            <a:endParaRPr lang="en-US" sz="1900" dirty="0"/>
          </a:p>
        </p:txBody>
      </p:sp>
      <p:sp>
        <p:nvSpPr>
          <p:cNvPr id="14" name="Text 11"/>
          <p:cNvSpPr/>
          <p:nvPr/>
        </p:nvSpPr>
        <p:spPr>
          <a:xfrm>
            <a:off x="4240530" y="7073622"/>
            <a:ext cx="6149221" cy="621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The Haar Cascade approach quickly scans the image for facial patterns, enabling rapid face detection.</a:t>
            </a:r>
            <a:endParaRPr lang="en-US" sz="1500" dirty="0"/>
          </a:p>
        </p:txBody>
      </p:sp>
      <p:sp>
        <p:nvSpPr>
          <p:cNvPr id="15" name="Shape 12"/>
          <p:cNvSpPr/>
          <p:nvPr/>
        </p:nvSpPr>
        <p:spPr>
          <a:xfrm>
            <a:off x="10669786" y="5098733"/>
            <a:ext cx="22860" cy="680204"/>
          </a:xfrm>
          <a:prstGeom prst="roundRect">
            <a:avLst>
              <a:gd name="adj" fmla="val 357074"/>
            </a:avLst>
          </a:prstGeom>
          <a:solidFill>
            <a:srgbClr val="DDD3BA"/>
          </a:solidFill>
          <a:ln/>
        </p:spPr>
      </p:sp>
      <p:sp>
        <p:nvSpPr>
          <p:cNvPr id="16" name="Shape 13"/>
          <p:cNvSpPr/>
          <p:nvPr/>
        </p:nvSpPr>
        <p:spPr>
          <a:xfrm>
            <a:off x="10462617" y="5560338"/>
            <a:ext cx="437198" cy="437198"/>
          </a:xfrm>
          <a:prstGeom prst="roundRect">
            <a:avLst>
              <a:gd name="adj" fmla="val 18671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10591443" y="5633085"/>
            <a:ext cx="179546" cy="2915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</a:t>
            </a:r>
            <a:endParaRPr lang="en-US" sz="2250" dirty="0"/>
          </a:p>
        </p:txBody>
      </p:sp>
      <p:sp>
        <p:nvSpPr>
          <p:cNvPr id="18" name="Text 15"/>
          <p:cNvSpPr/>
          <p:nvPr/>
        </p:nvSpPr>
        <p:spPr>
          <a:xfrm>
            <a:off x="9401413" y="3862507"/>
            <a:ext cx="2559606" cy="303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19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Robust Performance</a:t>
            </a:r>
            <a:endParaRPr lang="en-US" sz="1900" dirty="0"/>
          </a:p>
        </p:txBody>
      </p:sp>
      <p:sp>
        <p:nvSpPr>
          <p:cNvPr id="19" name="Text 16"/>
          <p:cNvSpPr/>
          <p:nvPr/>
        </p:nvSpPr>
        <p:spPr>
          <a:xfrm>
            <a:off x="7606665" y="4282678"/>
            <a:ext cx="6149221" cy="621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Capable of handling varying lighting conditions, angles, and occlusions to reliably identify faces.</a:t>
            </a:r>
            <a:endParaRPr lang="en-US" sz="15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04060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Face Encoding using face_recognition Library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98859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Facial Encoding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569738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The face_recognition library generates a 128-dimensional encoding of detected faces, enabling comparisons and identification.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988594"/>
            <a:ext cx="317694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Deep Learning Model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569738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The encoding is produced by a deep neural network trained on a large dataset of facial images.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98859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Accurate Matching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569738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The encoded face data can be efficiently compared against a database to identify individuals with high accuracy.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5930" y="610791"/>
            <a:ext cx="7592139" cy="13854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450"/>
              </a:lnSpc>
              <a:buNone/>
            </a:pPr>
            <a:r>
              <a:rPr lang="en-US" sz="43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CSV Data Storage with Pandas</a:t>
            </a:r>
            <a:endParaRPr lang="en-US" sz="4350" dirty="0"/>
          </a:p>
        </p:txBody>
      </p:sp>
      <p:sp>
        <p:nvSpPr>
          <p:cNvPr id="4" name="Shape 1"/>
          <p:cNvSpPr/>
          <p:nvPr/>
        </p:nvSpPr>
        <p:spPr>
          <a:xfrm>
            <a:off x="775930" y="2328743"/>
            <a:ext cx="3685223" cy="2356842"/>
          </a:xfrm>
          <a:prstGeom prst="roundRect">
            <a:avLst>
              <a:gd name="adj" fmla="val 3951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05245" y="2558058"/>
            <a:ext cx="2771180" cy="346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Facial Database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1005245" y="3037522"/>
            <a:ext cx="3226594" cy="14187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7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Leveraging Pandas, a powerful data analysis library, to store and manage the facial encoding data in a CSV file.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4682847" y="2328743"/>
            <a:ext cx="3685223" cy="2356842"/>
          </a:xfrm>
          <a:prstGeom prst="roundRect">
            <a:avLst>
              <a:gd name="adj" fmla="val 3951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912162" y="2558058"/>
            <a:ext cx="2771180" cy="346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Efficient Lookup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4912162" y="3037522"/>
            <a:ext cx="3226594" cy="14187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7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The CSV database allows for fast and scalable retrieval of facial encodings for real-time identification.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775930" y="4907280"/>
            <a:ext cx="3685223" cy="2711529"/>
          </a:xfrm>
          <a:prstGeom prst="roundRect">
            <a:avLst>
              <a:gd name="adj" fmla="val 3434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05245" y="5136594"/>
            <a:ext cx="2771180" cy="346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 Persistence</a:t>
            </a:r>
            <a:endParaRPr lang="en-US" sz="2150" dirty="0"/>
          </a:p>
        </p:txBody>
      </p:sp>
      <p:sp>
        <p:nvSpPr>
          <p:cNvPr id="12" name="Text 9"/>
          <p:cNvSpPr/>
          <p:nvPr/>
        </p:nvSpPr>
        <p:spPr>
          <a:xfrm>
            <a:off x="1005245" y="5616059"/>
            <a:ext cx="3226594" cy="17734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7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Storing the facial data in a persistent CSV file ensures the system can be restarted without losing critical information.</a:t>
            </a:r>
            <a:endParaRPr lang="en-US" sz="1700" dirty="0"/>
          </a:p>
        </p:txBody>
      </p:sp>
      <p:sp>
        <p:nvSpPr>
          <p:cNvPr id="13" name="Shape 10"/>
          <p:cNvSpPr/>
          <p:nvPr/>
        </p:nvSpPr>
        <p:spPr>
          <a:xfrm>
            <a:off x="4682847" y="4907280"/>
            <a:ext cx="3685223" cy="2711529"/>
          </a:xfrm>
          <a:prstGeom prst="roundRect">
            <a:avLst>
              <a:gd name="adj" fmla="val 3434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4912162" y="5136594"/>
            <a:ext cx="2771180" cy="346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Easy Expansion</a:t>
            </a:r>
            <a:endParaRPr lang="en-US" sz="2150" dirty="0"/>
          </a:p>
        </p:txBody>
      </p:sp>
      <p:sp>
        <p:nvSpPr>
          <p:cNvPr id="15" name="Text 12"/>
          <p:cNvSpPr/>
          <p:nvPr/>
        </p:nvSpPr>
        <p:spPr>
          <a:xfrm>
            <a:off x="4912162" y="5616059"/>
            <a:ext cx="3226594" cy="14187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7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The modular CSV format makes it simple to add new facial data as the system grows and expands.</a:t>
            </a:r>
            <a:endParaRPr lang="en-US" sz="17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60902" y="610433"/>
            <a:ext cx="7594997" cy="13830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System Architecture and Technologies</a:t>
            </a:r>
            <a:endParaRPr lang="en-US" sz="43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0902" y="2325291"/>
            <a:ext cx="553164" cy="55316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60902" y="3099673"/>
            <a:ext cx="2766179" cy="3456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Camera Input</a:t>
            </a:r>
            <a:endParaRPr lang="en-US" sz="2150" dirty="0"/>
          </a:p>
        </p:txBody>
      </p:sp>
      <p:sp>
        <p:nvSpPr>
          <p:cNvPr id="6" name="Text 2"/>
          <p:cNvSpPr/>
          <p:nvPr/>
        </p:nvSpPr>
        <p:spPr>
          <a:xfrm>
            <a:off x="6260902" y="3578066"/>
            <a:ext cx="3631525" cy="7081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Capturing real-time video feed for facial detection and recognition.</a:t>
            </a:r>
            <a:endParaRPr lang="en-US" sz="17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24254" y="2325291"/>
            <a:ext cx="553164" cy="55316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0224254" y="3099673"/>
            <a:ext cx="2766179" cy="3456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Facial Analysis</a:t>
            </a:r>
            <a:endParaRPr lang="en-US" sz="2150" dirty="0"/>
          </a:p>
        </p:txBody>
      </p:sp>
      <p:sp>
        <p:nvSpPr>
          <p:cNvPr id="9" name="Text 4"/>
          <p:cNvSpPr/>
          <p:nvPr/>
        </p:nvSpPr>
        <p:spPr>
          <a:xfrm>
            <a:off x="10224254" y="3578066"/>
            <a:ext cx="3631644" cy="10622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Utilizing OpenCV and the face_recognition library for computer vision tasks.</a:t>
            </a:r>
            <a:endParaRPr lang="en-US" sz="17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60902" y="5304115"/>
            <a:ext cx="553164" cy="55316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260902" y="6078498"/>
            <a:ext cx="2766179" cy="3456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 Storage</a:t>
            </a:r>
            <a:endParaRPr lang="en-US" sz="2150" dirty="0"/>
          </a:p>
        </p:txBody>
      </p:sp>
      <p:sp>
        <p:nvSpPr>
          <p:cNvPr id="12" name="Text 6"/>
          <p:cNvSpPr/>
          <p:nvPr/>
        </p:nvSpPr>
        <p:spPr>
          <a:xfrm>
            <a:off x="6260902" y="6556891"/>
            <a:ext cx="3631525" cy="10622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Storing and retrieving facial encodings using a Pandas CSV database.</a:t>
            </a:r>
            <a:endParaRPr lang="en-US" sz="17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24254" y="5304115"/>
            <a:ext cx="553164" cy="553164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0224254" y="6078498"/>
            <a:ext cx="2766179" cy="3456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User Interface</a:t>
            </a:r>
            <a:endParaRPr lang="en-US" sz="2150" dirty="0"/>
          </a:p>
        </p:txBody>
      </p:sp>
      <p:sp>
        <p:nvSpPr>
          <p:cNvPr id="15" name="Text 8"/>
          <p:cNvSpPr/>
          <p:nvPr/>
        </p:nvSpPr>
        <p:spPr>
          <a:xfrm>
            <a:off x="10224254" y="6556891"/>
            <a:ext cx="3631644" cy="10622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Providing a clear and intuitive display of the real-time facial recognition results.</a:t>
            </a:r>
            <a:endParaRPr lang="en-US" sz="17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22908" y="500420"/>
            <a:ext cx="7870984" cy="11365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450"/>
              </a:lnSpc>
              <a:buNone/>
            </a:pPr>
            <a:r>
              <a:rPr lang="en-US" sz="35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Demonstration and User Walkthrough</a:t>
            </a:r>
            <a:endParaRPr lang="en-US" sz="35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2908" y="1909763"/>
            <a:ext cx="909280" cy="145482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304961" y="2091571"/>
            <a:ext cx="2273260" cy="2840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Facial Capture</a:t>
            </a:r>
            <a:endParaRPr lang="en-US" sz="1750" dirty="0"/>
          </a:p>
        </p:txBody>
      </p:sp>
      <p:sp>
        <p:nvSpPr>
          <p:cNvPr id="6" name="Text 2"/>
          <p:cNvSpPr/>
          <p:nvPr/>
        </p:nvSpPr>
        <p:spPr>
          <a:xfrm>
            <a:off x="7304961" y="2484715"/>
            <a:ext cx="6688931" cy="290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The system continuously scans the environment for human faces.</a:t>
            </a:r>
            <a:endParaRPr lang="en-US" sz="14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2908" y="3364587"/>
            <a:ext cx="909280" cy="145482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304961" y="3546396"/>
            <a:ext cx="2273260" cy="2840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Facial Encoding</a:t>
            </a:r>
            <a:endParaRPr lang="en-US" sz="1750" dirty="0"/>
          </a:p>
        </p:txBody>
      </p:sp>
      <p:sp>
        <p:nvSpPr>
          <p:cNvPr id="9" name="Text 4"/>
          <p:cNvSpPr/>
          <p:nvPr/>
        </p:nvSpPr>
        <p:spPr>
          <a:xfrm>
            <a:off x="7304961" y="3939540"/>
            <a:ext cx="6688931" cy="290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Detected faces are encoded using the deep learning model.</a:t>
            </a:r>
            <a:endParaRPr lang="en-US" sz="14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22908" y="4819412"/>
            <a:ext cx="909280" cy="145482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304961" y="5001220"/>
            <a:ext cx="2273260" cy="2840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Database Lookup</a:t>
            </a:r>
            <a:endParaRPr lang="en-US" sz="1750" dirty="0"/>
          </a:p>
        </p:txBody>
      </p:sp>
      <p:sp>
        <p:nvSpPr>
          <p:cNvPr id="12" name="Text 6"/>
          <p:cNvSpPr/>
          <p:nvPr/>
        </p:nvSpPr>
        <p:spPr>
          <a:xfrm>
            <a:off x="7304961" y="5394365"/>
            <a:ext cx="6688931" cy="290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The encoded face is compared against the stored facial database.</a:t>
            </a:r>
            <a:endParaRPr lang="en-US" sz="14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22908" y="6274237"/>
            <a:ext cx="909280" cy="1454825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304961" y="6456045"/>
            <a:ext cx="2273260" cy="2840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Access Control</a:t>
            </a:r>
            <a:endParaRPr lang="en-US" sz="1750" dirty="0"/>
          </a:p>
        </p:txBody>
      </p:sp>
      <p:sp>
        <p:nvSpPr>
          <p:cNvPr id="15" name="Text 8"/>
          <p:cNvSpPr/>
          <p:nvPr/>
        </p:nvSpPr>
        <p:spPr>
          <a:xfrm>
            <a:off x="7304961" y="6849189"/>
            <a:ext cx="6688931" cy="290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Granted or denied access based on the facial recognition results.</a:t>
            </a:r>
            <a:endParaRPr lang="en-US" sz="14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08346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Potential Applications and Future Improvements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99288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Access Control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574024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Secure entry and exit management for buildings, facilities, and restricted areas.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992880"/>
            <a:ext cx="3978116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Surveillance and Monitoring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928354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Proactive threat detection and identification in public spaces and critical infrastructure.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992880"/>
            <a:ext cx="321230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Future Enhancements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574024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Integrating with additional biometric modalities, improving accuracy, and expanding to mobile devices.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531</Words>
  <Application>Microsoft Office PowerPoint</Application>
  <PresentationFormat>Custom</PresentationFormat>
  <Paragraphs>87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Times New Roman</vt:lpstr>
      <vt:lpstr>DM Sans</vt:lpstr>
      <vt:lpstr>Arial</vt:lpstr>
      <vt:lpstr>Libre Baskerville</vt:lpstr>
      <vt:lpstr>DM Sans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Ajay Singh</cp:lastModifiedBy>
  <cp:revision>2</cp:revision>
  <dcterms:created xsi:type="dcterms:W3CDTF">2024-10-23T18:24:42Z</dcterms:created>
  <dcterms:modified xsi:type="dcterms:W3CDTF">2024-10-23T18:29:17Z</dcterms:modified>
</cp:coreProperties>
</file>